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26" r:id="rId2"/>
    <p:sldId id="327" r:id="rId3"/>
    <p:sldId id="328" r:id="rId4"/>
    <p:sldId id="257" r:id="rId5"/>
    <p:sldId id="259" r:id="rId6"/>
    <p:sldId id="272" r:id="rId7"/>
    <p:sldId id="306" r:id="rId8"/>
    <p:sldId id="307" r:id="rId9"/>
    <p:sldId id="315" r:id="rId10"/>
    <p:sldId id="317" r:id="rId11"/>
    <p:sldId id="271" r:id="rId12"/>
    <p:sldId id="308" r:id="rId13"/>
    <p:sldId id="270" r:id="rId14"/>
    <p:sldId id="311" r:id="rId15"/>
    <p:sldId id="258" r:id="rId16"/>
    <p:sldId id="260" r:id="rId17"/>
    <p:sldId id="264" r:id="rId18"/>
    <p:sldId id="261" r:id="rId19"/>
    <p:sldId id="266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9" r:id="rId28"/>
    <p:sldId id="284" r:id="rId29"/>
    <p:sldId id="312" r:id="rId30"/>
    <p:sldId id="285" r:id="rId31"/>
    <p:sldId id="286" r:id="rId32"/>
    <p:sldId id="287" r:id="rId33"/>
    <p:sldId id="288" r:id="rId34"/>
    <p:sldId id="289" r:id="rId35"/>
    <p:sldId id="313" r:id="rId36"/>
    <p:sldId id="278" r:id="rId37"/>
    <p:sldId id="290" r:id="rId38"/>
    <p:sldId id="314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2" r:id="rId49"/>
    <p:sldId id="318" r:id="rId50"/>
    <p:sldId id="319" r:id="rId51"/>
    <p:sldId id="322" r:id="rId52"/>
    <p:sldId id="323" r:id="rId53"/>
    <p:sldId id="324" r:id="rId54"/>
    <p:sldId id="320" r:id="rId55"/>
    <p:sldId id="330" r:id="rId56"/>
    <p:sldId id="32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E3DFB-4B47-4E36-839F-8B38EE96087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B6BF6-B65E-48CB-B8FC-24D481C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2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lil İbrahim Kalkan">
            <a:extLst>
              <a:ext uri="{FF2B5EF4-FFF2-40B4-BE49-F238E27FC236}">
                <a16:creationId xmlns:a16="http://schemas.microsoft.com/office/drawing/2014/main" id="{D510EAD5-1BDC-DECC-8F28-F908E7DB8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01" y="4567101"/>
            <a:ext cx="1082900" cy="1082900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"/>
          <p:cNvSpPr txBox="1"/>
          <p:nvPr/>
        </p:nvSpPr>
        <p:spPr>
          <a:xfrm>
            <a:off x="1058200" y="1906607"/>
            <a:ext cx="10269864" cy="258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3800"/>
            </a:pP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Domain-Driven Design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as a pragmatic developer</a:t>
            </a:r>
            <a:endParaRPr sz="5067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2316300" y="4567098"/>
            <a:ext cx="4689200" cy="1066890"/>
            <a:chOff x="1737225" y="3425325"/>
            <a:chExt cx="3516900" cy="800168"/>
          </a:xfrm>
        </p:grpSpPr>
        <p:sp>
          <p:nvSpPr>
            <p:cNvPr id="58" name="Google Shape;58;p1"/>
            <p:cNvSpPr txBox="1"/>
            <p:nvPr/>
          </p:nvSpPr>
          <p:spPr>
            <a:xfrm>
              <a:off x="1737225" y="3425325"/>
              <a:ext cx="35169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tr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Halil İbrahim Kalkan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9" name="Google Shape;59;p1"/>
            <p:cNvSpPr txBox="1"/>
            <p:nvPr/>
          </p:nvSpPr>
          <p:spPr>
            <a:xfrm>
              <a:off x="1737225" y="3810025"/>
              <a:ext cx="35169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tr-TR" sz="2000" dirty="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Co-founder, Volosoft</a:t>
              </a:r>
              <a:endParaRPr sz="2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60" name="Google Shape;6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00" y="1193001"/>
            <a:ext cx="1857733" cy="63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2A2306E-9D87-5FC1-85B4-692F7340A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309" y="4193309"/>
            <a:ext cx="2664691" cy="2664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AED58-8F7B-CCDB-1998-0903CE1BCA65}"/>
              </a:ext>
            </a:extLst>
          </p:cNvPr>
          <p:cNvSpPr txBox="1"/>
          <p:nvPr/>
        </p:nvSpPr>
        <p:spPr>
          <a:xfrm>
            <a:off x="9527309" y="3844497"/>
            <a:ext cx="266469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67" u="sng" dirty="0"/>
              <a:t>Download the Presentation</a:t>
            </a:r>
            <a:endParaRPr lang="en-US" sz="1467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tr-TR" sz="3600" b="1" dirty="0">
                <a:latin typeface="Lexend" pitchFamily="2" charset="-94"/>
              </a:rPr>
              <a:t>The E</a:t>
            </a:r>
            <a:r>
              <a:rPr lang="en-US" sz="3600" b="1" dirty="0" err="1">
                <a:latin typeface="Lexend" pitchFamily="2" charset="-94"/>
              </a:rPr>
              <a:t>xecution</a:t>
            </a:r>
            <a:r>
              <a:rPr lang="en-US" sz="3600" b="1" dirty="0">
                <a:latin typeface="Lexend" pitchFamily="2" charset="-94"/>
              </a:rPr>
              <a:t>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663" y="1122363"/>
            <a:ext cx="10339752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Part-II: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Aggregates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Rule: Reference Other Aggregates only by Id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Tip: Keep it small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Considerations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/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Primary Keys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Constructor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694853"/>
            <a:ext cx="5074621" cy="50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Writing «simple» Code</a:t>
            </a:r>
            <a:endParaRPr sz="37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Image result for Johan Cruyff">
            <a:extLst>
              <a:ext uri="{FF2B5EF4-FFF2-40B4-BE49-F238E27FC236}">
                <a16:creationId xmlns:a16="http://schemas.microsoft.com/office/drawing/2014/main" id="{42A60F60-AC7C-1CEB-1E88-06BCA09E1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302" y="1101436"/>
            <a:ext cx="3800105" cy="465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21C159-C5AF-554C-3EF7-FA3FDBE008B4}"/>
              </a:ext>
            </a:extLst>
          </p:cNvPr>
          <p:cNvSpPr txBox="1">
            <a:spLocks/>
          </p:cNvSpPr>
          <p:nvPr/>
        </p:nvSpPr>
        <p:spPr>
          <a:xfrm>
            <a:off x="251748" y="1225904"/>
            <a:ext cx="7211233" cy="220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 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very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,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but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the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hardest thing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there is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!»</a:t>
            </a:r>
          </a:p>
          <a:p>
            <a:pPr marL="0" indent="0" algn="l"/>
            <a:endParaRPr lang="tr-TR" sz="1400" dirty="0">
              <a:solidFill>
                <a:schemeClr val="tx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0" indent="0" algn="r"/>
            <a:r>
              <a:rPr lang="en-US" sz="2400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Johan Cruyff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B6323-FDED-E18E-31C9-9C80FF6118FE}"/>
              </a:ext>
            </a:extLst>
          </p:cNvPr>
          <p:cNvSpPr txBox="1"/>
          <p:nvPr/>
        </p:nvSpPr>
        <p:spPr>
          <a:xfrm>
            <a:off x="251748" y="3991979"/>
            <a:ext cx="7211233" cy="189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very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, but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the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hardest thing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there is!</a:t>
            </a:r>
            <a:r>
              <a:rPr lang="tr-TR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»</a:t>
            </a:r>
            <a:endParaRPr lang="en-US" sz="2667" dirty="0">
              <a:solidFill>
                <a:srgbClr val="002060"/>
              </a:solidFill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endParaRPr lang="tr-TR" sz="1333" dirty="0"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pPr algn="r"/>
            <a:r>
              <a:rPr lang="tr-TR" sz="2400" dirty="0">
                <a:latin typeface="Consolas" panose="020B0609020204030204" pitchFamily="49" charset="0"/>
                <a:cs typeface="Poppins" panose="00000500000000000000" pitchFamily="2" charset="-94"/>
              </a:rPr>
              <a:t>Halil İbrahim Kalkan</a:t>
            </a:r>
            <a:endParaRPr lang="en-US" sz="2400" dirty="0">
              <a:latin typeface="Consolas" panose="020B0609020204030204" pitchFamily="49" charset="0"/>
              <a:cs typeface="Poppins" panose="00000500000000000000" pitchFamily="2" charset="-9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Property Accessors &amp; Methods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2" y="1652078"/>
            <a:ext cx="5571152" cy="49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&amp; Exceptions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</a:t>
            </a:r>
            <a:r>
              <a:rPr lang="en-US" sz="2000" b="1" dirty="0"/>
              <a:t>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160" y="2617425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</a:t>
            </a:r>
            <a:r>
              <a:rPr lang="en-US" sz="2000" b="1" dirty="0"/>
              <a:t>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</a:t>
            </a:r>
            <a:r>
              <a:rPr lang="tr-TR" dirty="0"/>
              <a:t>all </a:t>
            </a:r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29024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90688"/>
            <a:ext cx="7145343" cy="5014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7570181" y="1696336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1" y="1690688"/>
            <a:ext cx="5878990" cy="50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dirty="0">
                <a:latin typeface="Lexend" pitchFamily="2" charset="-94"/>
              </a:rPr>
              <a:t>The </a:t>
            </a:r>
            <a:r>
              <a:rPr lang="en-US" sz="3600" dirty="0">
                <a:latin typeface="Lexend" pitchFamily="2" charset="-94"/>
              </a:rPr>
              <a:t>Specification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6708"/>
            <a:ext cx="10515600" cy="40902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Extended</a:t>
            </a:r>
            <a:r>
              <a:rPr lang="tr-TR" sz="3600" i="1" dirty="0">
                <a:latin typeface="Lexend" pitchFamily="2" charset="-94"/>
              </a:rPr>
              <a:t> </a:t>
            </a:r>
            <a:r>
              <a:rPr lang="tr-TR" sz="3600" dirty="0">
                <a:latin typeface="Lexend" pitchFamily="2" charset="-94"/>
              </a:rPr>
              <a:t>S</a:t>
            </a:r>
            <a:r>
              <a:rPr lang="en-US" sz="3600" dirty="0" err="1">
                <a:latin typeface="Lexend" pitchFamily="2" charset="-94"/>
              </a:rPr>
              <a:t>pecification</a:t>
            </a:r>
            <a:r>
              <a:rPr lang="en-US" sz="3600" dirty="0">
                <a:latin typeface="Lexend" pitchFamily="2" charset="-94"/>
              </a:rPr>
              <a:t>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63119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Me:</a:t>
            </a:r>
            <a:r>
              <a:rPr lang="tr" sz="3733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Halil İbrahim Kalkan</a:t>
            </a:r>
            <a:endParaRPr sz="3733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2BAF01-1440-CC39-107A-C8C486E0D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911" y="214210"/>
            <a:ext cx="2606637" cy="5826372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776423B-CA8E-BAEC-C6E2-A321A58A1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879268"/>
            <a:ext cx="1962431" cy="480059"/>
          </a:xfrm>
          <a:prstGeom prst="rect">
            <a:avLst/>
          </a:prstGeom>
        </p:spPr>
      </p:pic>
      <p:pic>
        <p:nvPicPr>
          <p:cNvPr id="18" name="Picture 17" descr="Logo&#10;&#10;Description automatically generated with low confidence">
            <a:extLst>
              <a:ext uri="{FF2B5EF4-FFF2-40B4-BE49-F238E27FC236}">
                <a16:creationId xmlns:a16="http://schemas.microsoft.com/office/drawing/2014/main" id="{C47E595F-C9DD-F381-4F55-319784909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228319"/>
            <a:ext cx="1394484" cy="480059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7C12DF1-B775-75FB-6B91-F8CCCAA21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1943129"/>
            <a:ext cx="480059" cy="480059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56D4587E-2572-D6C4-B2BD-A875CE4EE5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2545432"/>
            <a:ext cx="476451" cy="4764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91D3C6-84D9-CE2C-1E09-9D25831AB82B}"/>
              </a:ext>
            </a:extLst>
          </p:cNvPr>
          <p:cNvSpPr txBox="1"/>
          <p:nvPr/>
        </p:nvSpPr>
        <p:spPr>
          <a:xfrm>
            <a:off x="865950" y="201246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2A719-33B7-A546-1FBF-98D73C73DDE0}"/>
              </a:ext>
            </a:extLst>
          </p:cNvPr>
          <p:cNvSpPr txBox="1"/>
          <p:nvPr/>
        </p:nvSpPr>
        <p:spPr>
          <a:xfrm>
            <a:off x="865950" y="263341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2FA30-C523-5507-A158-505D3DE705D9}"/>
              </a:ext>
            </a:extLst>
          </p:cNvPr>
          <p:cNvSpPr txBox="1"/>
          <p:nvPr/>
        </p:nvSpPr>
        <p:spPr>
          <a:xfrm>
            <a:off x="2416329" y="3963352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C2578C-1455-F74C-29D9-7469AF7D710C}"/>
              </a:ext>
            </a:extLst>
          </p:cNvPr>
          <p:cNvSpPr txBox="1"/>
          <p:nvPr/>
        </p:nvSpPr>
        <p:spPr>
          <a:xfrm>
            <a:off x="1792365" y="3283682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EEDF950-905C-7EB3-C67B-4B2AFF8C8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4530217"/>
            <a:ext cx="476451" cy="4764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755F450-3C56-2590-D414-50620F2A1BDA}"/>
              </a:ext>
            </a:extLst>
          </p:cNvPr>
          <p:cNvSpPr txBox="1"/>
          <p:nvPr/>
        </p:nvSpPr>
        <p:spPr>
          <a:xfrm>
            <a:off x="728199" y="4479287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10040466-EAB2-CD17-90E9-804EAE524E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5293924"/>
            <a:ext cx="476451" cy="4764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D9FBF6-25FD-30D7-CED6-507902BCAAC5}"/>
              </a:ext>
            </a:extLst>
          </p:cNvPr>
          <p:cNvSpPr txBox="1"/>
          <p:nvPr/>
        </p:nvSpPr>
        <p:spPr>
          <a:xfrm>
            <a:off x="728199" y="5245578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B30FE9-5C56-2AD1-4F49-C2BAD61FD143}"/>
              </a:ext>
            </a:extLst>
          </p:cNvPr>
          <p:cNvSpPr txBox="1"/>
          <p:nvPr/>
        </p:nvSpPr>
        <p:spPr>
          <a:xfrm>
            <a:off x="865950" y="1487968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2052" name="Picture 4" descr="Div Coding icon PNG and SVG Vector Free Download">
            <a:extLst>
              <a:ext uri="{FF2B5EF4-FFF2-40B4-BE49-F238E27FC236}">
                <a16:creationId xmlns:a16="http://schemas.microsoft.com/office/drawing/2014/main" id="{D5A529AE-B75E-2405-202C-D0B96CFF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0" y="1397000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75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6" grpId="0"/>
      <p:bldP spid="28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A B</a:t>
            </a:r>
            <a:r>
              <a:rPr lang="en-US" sz="3600" dirty="0" err="1">
                <a:latin typeface="Lexend" pitchFamily="2" charset="-94"/>
              </a:rPr>
              <a:t>ase</a:t>
            </a:r>
            <a:r>
              <a:rPr lang="en-US" sz="3600" dirty="0">
                <a:latin typeface="Lexend" pitchFamily="2" charset="-94"/>
              </a:rPr>
              <a:t> Specification Class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Define a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7" y="1914463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57" y="3000694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57" y="5690028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Parameterized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Combining </a:t>
            </a:r>
            <a:r>
              <a:rPr lang="tr-TR" sz="3600" dirty="0">
                <a:latin typeface="Lexend" pitchFamily="2" charset="-94"/>
              </a:rPr>
              <a:t>Multiple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731"/>
            <a:ext cx="9282245" cy="269959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261"/>
            <a:ext cx="10515600" cy="4113701"/>
          </a:xfrm>
        </p:spPr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Works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609"/>
            <a:ext cx="7856974" cy="4276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821816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0" y="365125"/>
            <a:ext cx="1127419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Part-I: What is DDD?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Architecture &amp; layers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Execution flow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Building blocks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Common principles</a:t>
            </a:r>
          </a:p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Part-II: Implementing DDD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Layering a Visual Studio solution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Rules &amp; Best Practices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757876"/>
            <a:ext cx="5506191" cy="505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tr-TR" dirty="0"/>
              <a:t>H</a:t>
            </a:r>
            <a:r>
              <a:rPr lang="en-US" dirty="0" err="1"/>
              <a:t>ave</a:t>
            </a:r>
            <a:r>
              <a:rPr lang="en-US" dirty="0"/>
              <a:t> a </a:t>
            </a:r>
            <a:r>
              <a:rPr lang="en-US" b="1" dirty="0" err="1"/>
              <a:t>parameterless</a:t>
            </a:r>
            <a:r>
              <a:rPr lang="tr-TR" b="1" dirty="0"/>
              <a:t> </a:t>
            </a:r>
            <a:r>
              <a:rPr lang="tr-TR" dirty="0"/>
              <a:t>(default)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5" y="3838697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13" y="1931298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16" y="2219569"/>
            <a:ext cx="6075756" cy="3957393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691"/>
            <a:ext cx="10515600" cy="4301271"/>
          </a:xfrm>
        </p:spPr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821150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50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9913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27" y="4463476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52" y="4756694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33" y="5269018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6" y="5898411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86" y="4157827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2" y="2436044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425" y="2436044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Object to Object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319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957833"/>
            <a:ext cx="8645677" cy="472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Example: Entity Creation &amp; DTO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957833"/>
            <a:ext cx="4107543" cy="4270122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</a:t>
            </a:r>
            <a:r>
              <a:rPr lang="tr-TR" sz="2000" dirty="0"/>
              <a:t>the </a:t>
            </a:r>
            <a:r>
              <a:rPr lang="en-US" sz="2000" dirty="0"/>
              <a:t>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837714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3053848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345198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3053848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3053847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345197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345197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337477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984764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984764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984764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671553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427395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427395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6125417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380202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386173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380202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6125778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191143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879368" y="3003498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Part-I: What is DDD?</a:t>
            </a:r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997560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719382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4124871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253217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646471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969717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755340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608260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255435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798610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329633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577735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Recommended</a:t>
            </a:r>
            <a:r>
              <a:rPr lang="en-US" dirty="0">
                <a:latin typeface="Lexend" pitchFamily="2" charset="-94"/>
              </a:rPr>
              <a:t>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F5D8-1922-5649-0F97-3AA0F67E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The </a:t>
            </a:r>
            <a:r>
              <a:rPr lang="tr-TR" b="1" dirty="0">
                <a:latin typeface="Lexend" pitchFamily="2" charset="-94"/>
              </a:rPr>
              <a:t>Reference</a:t>
            </a:r>
            <a:r>
              <a:rPr lang="tr-TR" dirty="0">
                <a:latin typeface="Lexend" pitchFamily="2" charset="-94"/>
              </a:rPr>
              <a:t> Book!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11AEBE16-F26E-B921-7EC5-6F40E8ED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14500"/>
            <a:ext cx="5715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9730A14-189A-B253-0EB3-ABA8ED8B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31" y="1784931"/>
            <a:ext cx="4721290" cy="472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71819-4538-A447-8633-4B9235154DAA}"/>
              </a:ext>
            </a:extLst>
          </p:cNvPr>
          <p:cNvSpPr txBox="1"/>
          <p:nvPr/>
        </p:nvSpPr>
        <p:spPr>
          <a:xfrm>
            <a:off x="7035283" y="1550014"/>
            <a:ext cx="422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u="sng" dirty="0"/>
              <a:t>DOWNLOAD THE E-BOOK FOR FREE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714728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619220" y="349347"/>
            <a:ext cx="6012400" cy="188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THANKS FOR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0E3DD1D-D961-DE70-1B54-A3CD9C10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4" y="2651344"/>
            <a:ext cx="3603487" cy="360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83C2F-C211-0150-44C5-7ADA1015D825}"/>
              </a:ext>
            </a:extLst>
          </p:cNvPr>
          <p:cNvSpPr txBox="1"/>
          <p:nvPr/>
        </p:nvSpPr>
        <p:spPr>
          <a:xfrm>
            <a:off x="650484" y="2223493"/>
            <a:ext cx="360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u="sng" dirty="0"/>
              <a:t>Download the Presentation</a:t>
            </a:r>
            <a:endParaRPr lang="en-US" sz="24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2EA85-C4BC-B416-D2C4-CAC75B8006EE}"/>
              </a:ext>
            </a:extLst>
          </p:cNvPr>
          <p:cNvSpPr txBox="1"/>
          <p:nvPr/>
        </p:nvSpPr>
        <p:spPr>
          <a:xfrm>
            <a:off x="7098832" y="5307886"/>
            <a:ext cx="32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4800" dirty="0">
                <a:solidFill>
                  <a:srgbClr val="C00000"/>
                </a:solidFill>
              </a:rPr>
              <a:t>Questions..?</a:t>
            </a:r>
            <a:endParaRPr lang="en-US" sz="48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The history/origin of the question mark - Where did it come from?">
            <a:extLst>
              <a:ext uri="{FF2B5EF4-FFF2-40B4-BE49-F238E27FC236}">
                <a16:creationId xmlns:a16="http://schemas.microsoft.com/office/drawing/2014/main" id="{B4A33C14-39E3-80B5-113C-2996099F1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38" y="605692"/>
            <a:ext cx="4417570" cy="483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0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Domain-driven design (DDD) is an approach to software development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needs by connecting the implementation to an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evolving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model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Focuses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core domain logic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rather than the infrastructure.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Suitable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 domains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large-scale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applications.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Helps to build a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flexible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, modular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maintainable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code base, based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Object</a:t>
            </a:r>
            <a:r>
              <a:rPr lang="tr-TR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Oriented Programming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principles.</a:t>
            </a:r>
          </a:p>
          <a:p>
            <a:endParaRPr lang="en-US" sz="20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Layers &amp; Clean Architecture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Core Building Blocks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933"/>
            <a:ext cx="45571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Domain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Entity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Value Object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Aggregate &amp; Aggregate Root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Repository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Domain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Specification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3" y="1981933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Application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Application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Data Transfer Object (DTO)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Unit of Work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Words>1850</Words>
  <Application>Microsoft Office PowerPoint</Application>
  <PresentationFormat>Widescreen</PresentationFormat>
  <Paragraphs>352</Paragraphs>
  <Slides>56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Aptos</vt:lpstr>
      <vt:lpstr>Arial</vt:lpstr>
      <vt:lpstr>Calibri</vt:lpstr>
      <vt:lpstr>Calibri Light</vt:lpstr>
      <vt:lpstr>Consolas</vt:lpstr>
      <vt:lpstr>Lexend</vt:lpstr>
      <vt:lpstr>Poppins</vt:lpstr>
      <vt:lpstr>Poppins Medium</vt:lpstr>
      <vt:lpstr>Office Theme</vt:lpstr>
      <vt:lpstr>Image</vt:lpstr>
      <vt:lpstr>PowerPoint Presentation</vt:lpstr>
      <vt:lpstr>PowerPoint Presentation</vt:lpstr>
      <vt:lpstr>PowerPoint Presentation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The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The Specification Interface</vt:lpstr>
      <vt:lpstr>Specifications Extended Specification Interface</vt:lpstr>
      <vt:lpstr>Specifications A Base Specification Class</vt:lpstr>
      <vt:lpstr>Specifications Define a Specification</vt:lpstr>
      <vt:lpstr>Specifications Use the Specification</vt:lpstr>
      <vt:lpstr>Specifications Use the Specification</vt:lpstr>
      <vt:lpstr>Specifications Parameterized Specifications</vt:lpstr>
      <vt:lpstr>Specifications Combining Multiple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vs Domain Logic</vt:lpstr>
      <vt:lpstr>Application Logic vs Domain Logic</vt:lpstr>
      <vt:lpstr>Application Logic vs Domain Logic</vt:lpstr>
      <vt:lpstr>Application Logic vs Domain Logic</vt:lpstr>
      <vt:lpstr>Recommended Books</vt:lpstr>
      <vt:lpstr>The Reference Book!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308</cp:revision>
  <dcterms:created xsi:type="dcterms:W3CDTF">2019-07-06T13:27:31Z</dcterms:created>
  <dcterms:modified xsi:type="dcterms:W3CDTF">2024-08-28T07:45:53Z</dcterms:modified>
</cp:coreProperties>
</file>